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14:42:27.664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5:12.814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986.4375"/>
      <inkml:brushProperty name="anchorY" value="-8186.90527"/>
      <inkml:brushProperty name="scaleFactor" value="0.5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5:28.813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8256.4375"/>
      <inkml:brushProperty name="anchorY" value="-9456.90527"/>
      <inkml:brushProperty name="scaleFactor" value="0.5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14:42:31.101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336 181,'609'33,"-583"-30,53 5,-51-4,0-1,35-2,-59-2,-16-3,-624-144,511 121,56 10,-2 4,-134-9,203 21,-50 3,52-2,1 0,-1 0,0 0,0 0,0 0,0 0,0 0,0 0,0 0,0 1,0-1,0 0,0 0,0 0,0 0,0 0,0 0,0 0,1 0,-1 1,0-1,0 0,0 0,0 0,0 0,0 0,0 0,0 0,-1 0,1 1,0-1,0 0,0 0,0 0,0 0,0 0,0 0,0 0,0 0,0 0,0 1,0-1,0 0,0 0,0 0,-1 0,1 0,0 0,0 0,0 0,0 0,0 0,0 0,0 0,-1 0,31 9,256 45,58 15,-290-55,0-3,1-2,0-3,0-2,66-4,-91-1,-18 1,-14 0,-1008 0,991 3,35 5,43 8,-53-15,71 15,1-3,126 5,164-19,-154-2,-183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14:42:36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144 254,'1570'0,"-1553"0,34 0,-49 0,0 0,1 0,-1-1,0 1,1-1,-1 1,0-1,0 0,1 0,-1 0,0 0,0 0,0 0,0-1,2-1,-4 3,0-1,0 1,0 0,0-1,0 1,0 0,0-1,0 1,0 0,0-1,0 1,0 0,0-1,0 1,-1 0,1-1,0 1,0 0,0 0,0-1,-1 1,1 0,0 0,0 0,-1-1,1 1,0 0,-1 0,1 0,0-1,0 1,-1 0,1 0,0 0,-1 0,1 0,0 0,-1 0,1 0,0 0,-1 0,-20-5,20 4,-364-43,219 31,51 4,-203-26,212 25,-1 3,-139 9,80 1,-193-3,1171 0,-782-3,1-3,-1-2,72-20,-8 2,-31 1,-84 25,1 0,0 0,0 0,0 0,0 0,0 0,0 0,0 0,0-1,0 1,-1 0,1 0,0 0,0 0,0 0,0 0,0 0,0 0,0 0,0 0,0-1,0 1,0 0,0 0,0 0,0 0,0 0,0 0,0 0,0 0,0-1,0 1,0 0,0 0,0 0,0 0,0 0,0 0,0 0,0 0,0-1,0 1,0 0,0 0,0 0,0 0,0 0,0 0,1 0,-1 0,0 0,0 0,0-1,0 1,0 0,0 0,0 0,0 0,0 0,1 0,-1 0,0 0,0 0,0 0,0 0,0 0,0 0,1 0,-16-4,-20 0,-648 2,338 5,157-3,1023 0,-799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3:03.59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587.34985"/>
      <inkml:brushProperty name="anchorY" value="-1448.28369"/>
      <inkml:brushProperty name="scaleFactor" value="0.5"/>
    </inkml:brush>
  </inkml:definitions>
  <inkml:trace contextRef="#ctx0" brushRef="#br0">0 0 24575,'0'905'0,"1765"-905"0,-1765-905 0,-1765 905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3:10.7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363.70874"/>
      <inkml:brushProperty name="anchorY" value="-1478.94238"/>
      <inkml:brushProperty name="scaleFactor" value="0.5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3:11.4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633.70874"/>
      <inkml:brushProperty name="anchorY" value="-2748.94238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3:12.84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903.70874"/>
      <inkml:brushProperty name="anchorY" value="-4018.94238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4:00.638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531.33594"/>
      <inkml:brushProperty name="anchorY" value="-8365.38867"/>
      <inkml:brushProperty name="scaleFactor" value="0.5"/>
    </inkml:brush>
  </inkml:definitions>
  <inkml:trace contextRef="#ctx0" brushRef="#br0">1 146 24575,'0'0'0,"0"-6"0,7-2 0,7 0 0,1-5 0,6 1 0,4 2 0,-4-5 0,4 3 0,2 2 0,3 3 0,2 2 0,2 3 0,1 1 0,1 0 0,0 2 0,0-1 0,0 1 0,0-1 0,0-7 0,0 0 0,0 0 0,0 1 0,0 1 0,0 2 0,-1 2 0,1 0 0,0 1 0,-1 0 0,1 0 0,0 1 0,0-1 0,0 0 0,0 0 0,-1 0 0,1 1 0,0-1 0,0 0 0,-1-1 0,1 1 0,0 0 0,0 0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14:44:04.2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9119.61816"/>
      <inkml:brushProperty name="anchorY" value="-9492.06738"/>
      <inkml:brushProperty name="scaleFactor" value="0.5"/>
    </inkml:brush>
  </inkml:definitions>
  <inkml:trace contextRef="#ctx0" brushRef="#br0">1901 42 24575,'0'0'0,"0"6"0,0 10 0,0 6 0,0 5 0,8 13 0,-1 2 0,1 2 0,-2-1 0,-2-1 0,6-3 0,-1 0 0,-1-2 0,-2-1 0,-2 0 0,-2-1 0,0 1 0,-2-1 0,0 1 0,-1-1 0,1 1 0,-7 0 0,-8-1 0,-7-6 0,-6-8 0,-11-7 0,-4-6 0,-1-4 0,1-3 0,2-2 0,-6 0 0,1-1 0,2 1 0,2 0 0,2 0 0,-6 1 0,2 0 0,0 0 0,-5 0 0,2 0 0,-19 0 0,1 0 0,2 0 0,6 0 0,0 0 0,5 0 0,5 0 0,-3 0 0,3 0 0,-5 0 0,2 0 0,3 0 0,3 0 0,3 0 0,3 0 0,1 0 0,1 0 0,1 0 0,0 0 0,0 0 0,-1 0 0,1 0 0,-1 0 0,1 0 0,-1-7 0,7-8 0,1 1 0,6-7 0,7-4 0,6-4 0,4-3 0,3-2 0,1-2 0,2 0 0,1-1 0,-1 1 0,0-1 0,-1 1 0,1 0 0,6 0 0,0 0 0,0 0 0,7 7 0,-3 1 0,0 0 0,-4-2 0,5 6 0,-2-2 0,-1-1 0,-3-2 0,-2-2 0,6 5 0,5 6 0,7 6 0,6 6 0,4 4 0,3 3 0,1 1 0,0 1 0,1 1 0,0-1 0,7 0 0,7-1 0,0 1 0,-2-1 0,-2 0 0,-4 0 0,-3 0 0,-3 0 0,0 0 0,-2 0 0,1 0 0,-1 0 0,0 0 0,0 0 0,1 0 0,-8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3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03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1368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7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92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23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9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2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8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18701-FFE5-43A9-AF92-6EFFA479FC9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C0214-A6EC-4771-B759-517235D21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1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irmalsankalana/crop-pest-and-disease-detection?select=Cashew+anthracnos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D3AA-56B9-AC4E-7D24-C1A39D497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736" y="1043189"/>
            <a:ext cx="9144000" cy="307208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B050"/>
                </a:solidFill>
              </a:rPr>
              <a:t>Maize Leaf Disease Classification using Deep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DDF95-F9BF-DABC-E49F-93C4F8F7A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96" y="3934966"/>
            <a:ext cx="10200068" cy="273629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Presented by: </a:t>
            </a:r>
            <a:r>
              <a:rPr lang="en-US" b="1" dirty="0"/>
              <a:t>ALVIN KIPTOO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Ngao Labs Foundation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Team White</a:t>
            </a:r>
          </a:p>
          <a:p>
            <a:endParaRPr lang="en-US" dirty="0"/>
          </a:p>
          <a:p>
            <a:r>
              <a:rPr lang="en-US" dirty="0"/>
              <a:t>Date: 4 December 2025</a:t>
            </a:r>
          </a:p>
        </p:txBody>
      </p:sp>
    </p:spTree>
    <p:extLst>
      <p:ext uri="{BB962C8B-B14F-4D97-AF65-F5344CB8AC3E}">
        <p14:creationId xmlns:p14="http://schemas.microsoft.com/office/powerpoint/2010/main" val="1381891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71CA-101F-3ADD-7A63-93DF5C3E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91" y="0"/>
            <a:ext cx="10353761" cy="132632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Training details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6CC50DC-06C4-FAF7-9748-8E3675A18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5761" y="1224983"/>
            <a:ext cx="60665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Function: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Sparse Categorical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Crossentropy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Callbacks: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Stopping (patience=4)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ReduceLROnPlateau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(patience=2, factor=0.2)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B0DA7-80B8-50DB-9AE1-5303DD73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4983"/>
            <a:ext cx="6066553" cy="1754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259C62-896E-36F1-4754-FD38DAE04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9" y="2717443"/>
            <a:ext cx="4500051" cy="39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A6AE-C7A2-DB1C-7446-653820E9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"/>
            <a:ext cx="10353761" cy="940158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4FA5-2F97-6B13-7B17-F3BC7F2A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12" y="956181"/>
            <a:ext cx="10745368" cy="13263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Final Performance Highlights</a:t>
            </a:r>
          </a:p>
          <a:p>
            <a:pPr marL="0" indent="0">
              <a:buNone/>
            </a:pPr>
            <a:r>
              <a:rPr lang="en-US" b="1" dirty="0"/>
              <a:t>Best Validation Accuracy:</a:t>
            </a:r>
            <a:r>
              <a:rPr lang="en-US" dirty="0"/>
              <a:t> </a:t>
            </a:r>
            <a:r>
              <a:rPr lang="en-US" b="1" dirty="0"/>
              <a:t>84.99%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Best Validation Loss:</a:t>
            </a:r>
            <a:r>
              <a:rPr lang="en-US" dirty="0"/>
              <a:t> </a:t>
            </a:r>
            <a:r>
              <a:rPr lang="en-US" b="1" dirty="0"/>
              <a:t>0.4320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The model was trained for 12 epochs before callbacks halted the process.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A5092-1DAF-BE40-63A6-BE31967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12" y="2298524"/>
            <a:ext cx="11037716" cy="4559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196E61-B3E1-728F-34D3-D9096A67D6E7}"/>
                  </a:ext>
                </a:extLst>
              </p14:cNvPr>
              <p14:cNvContentPartPr/>
              <p14:nvPr/>
            </p14:nvContentPartPr>
            <p14:xfrm>
              <a:off x="9092388" y="520273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196E61-B3E1-728F-34D3-D9096A67D6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0748" y="505909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153043-EEE2-27AF-B649-2772034EF8BB}"/>
                  </a:ext>
                </a:extLst>
              </p14:cNvPr>
              <p14:cNvContentPartPr/>
              <p14:nvPr/>
            </p14:nvContentPartPr>
            <p14:xfrm>
              <a:off x="8855868" y="5137930"/>
              <a:ext cx="422280" cy="9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153043-EEE2-27AF-B649-2772034EF8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3868" y="4993930"/>
                <a:ext cx="5659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5D1155-7586-08F3-9C98-B5358837C14C}"/>
                  </a:ext>
                </a:extLst>
              </p14:cNvPr>
              <p14:cNvContentPartPr/>
              <p14:nvPr/>
            </p14:nvContentPartPr>
            <p14:xfrm>
              <a:off x="8834268" y="5201650"/>
              <a:ext cx="655200" cy="9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5D1155-7586-08F3-9C98-B5358837C1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80628" y="5094010"/>
                <a:ext cx="7628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E197BF-63A3-79A3-008C-4B1EA31AF424}"/>
                  </a:ext>
                </a:extLst>
              </p14:cNvPr>
              <p14:cNvContentPartPr/>
              <p14:nvPr/>
            </p14:nvContentPartPr>
            <p14:xfrm>
              <a:off x="8799708" y="5098330"/>
              <a:ext cx="635760" cy="326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E197BF-63A3-79A3-008C-4B1EA31AF4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0708" y="5089330"/>
                <a:ext cx="65340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8B068A9-D7CC-A1FE-5647-F199F65E9AD2}"/>
              </a:ext>
            </a:extLst>
          </p:cNvPr>
          <p:cNvGrpSpPr/>
          <p:nvPr/>
        </p:nvGrpSpPr>
        <p:grpSpPr>
          <a:xfrm>
            <a:off x="7997628" y="5795290"/>
            <a:ext cx="64800" cy="64800"/>
            <a:chOff x="7997628" y="5795290"/>
            <a:chExt cx="64800" cy="6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6766C5-922E-AE7E-AEC5-ADBDB50BC9E8}"/>
                    </a:ext>
                  </a:extLst>
                </p14:cNvPr>
                <p14:cNvContentPartPr/>
                <p14:nvPr/>
              </p14:nvContentPartPr>
              <p14:xfrm>
                <a:off x="8062068" y="584677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6766C5-922E-AE7E-AEC5-ADBDB50BC9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53068" y="58377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87478A-159C-60FA-9733-B378A6D6D506}"/>
                    </a:ext>
                  </a:extLst>
                </p14:cNvPr>
                <p14:cNvContentPartPr/>
                <p14:nvPr/>
              </p14:nvContentPartPr>
              <p14:xfrm>
                <a:off x="8023548" y="585973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87478A-159C-60FA-9733-B378A6D6D5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14548" y="5851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EAD138-E70C-C120-B201-D857C8369BE3}"/>
                    </a:ext>
                  </a:extLst>
                </p14:cNvPr>
                <p14:cNvContentPartPr/>
                <p14:nvPr/>
              </p14:nvContentPartPr>
              <p14:xfrm>
                <a:off x="7997628" y="579529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EAD138-E70C-C120-B201-D857C8369B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8988" y="57862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65744B5-04C1-4971-0795-574A8D8822D5}"/>
                  </a:ext>
                </a:extLst>
              </p14:cNvPr>
              <p14:cNvContentPartPr/>
              <p14:nvPr/>
            </p14:nvContentPartPr>
            <p14:xfrm>
              <a:off x="7520988" y="5768650"/>
              <a:ext cx="474840" cy="52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65744B5-04C1-4971-0795-574A8D8822D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12348" y="5760010"/>
                <a:ext cx="492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73BEA4-B183-4454-F311-3FCEB37170F6}"/>
                  </a:ext>
                </a:extLst>
              </p14:cNvPr>
              <p14:cNvContentPartPr/>
              <p14:nvPr/>
            </p14:nvContentPartPr>
            <p14:xfrm>
              <a:off x="7351788" y="5806090"/>
              <a:ext cx="711000" cy="313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73BEA4-B183-4454-F311-3FCEB37170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42788" y="5797450"/>
                <a:ext cx="72864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32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09B9-4792-5229-C51B-70540C20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0203"/>
            <a:ext cx="10353761" cy="88434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accent5"/>
                </a:solidFill>
              </a:rPr>
              <a:t>valuation</a:t>
            </a:r>
            <a:r>
              <a:rPr lang="en-US" dirty="0"/>
              <a:t> v</a:t>
            </a:r>
            <a:r>
              <a:rPr lang="en-US" dirty="0">
                <a:solidFill>
                  <a:schemeClr val="accent3"/>
                </a:solidFill>
              </a:rPr>
              <a:t>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3661-E08D-8B51-94FC-0374E316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12" y="1030071"/>
            <a:ext cx="10353762" cy="105926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Accuracy &amp; Loss Graphs:</a:t>
            </a:r>
            <a:r>
              <a:rPr lang="en-US" dirty="0"/>
              <a:t> Show training and validation curves, demonstrating convergence and generalization ability.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3BF9C8-AAA8-7FF8-9327-11492D18BF5A}"/>
                  </a:ext>
                </a:extLst>
              </p14:cNvPr>
              <p14:cNvContentPartPr/>
              <p14:nvPr/>
            </p14:nvContentPartPr>
            <p14:xfrm>
              <a:off x="3322308" y="127477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3BF9C8-AAA8-7FF8-9327-11492D18BF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3668" y="1265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02CA62-0126-75E2-1AD9-863FDAA66811}"/>
                  </a:ext>
                </a:extLst>
              </p14:cNvPr>
              <p14:cNvContentPartPr/>
              <p14:nvPr/>
            </p14:nvContentPartPr>
            <p14:xfrm>
              <a:off x="257268" y="167437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02CA62-0126-75E2-1AD9-863FDAA668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268" y="166537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11EE281-FDF1-36CB-8626-A2EBCCEE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12" y="2050843"/>
            <a:ext cx="1111722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6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74F0-8D29-5477-0A70-4A509BFF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49" y="-121045"/>
            <a:ext cx="10353761" cy="95817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Confusion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A4FFF-3A11-4F4D-6CF6-07F8CEC9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65" y="553792"/>
            <a:ext cx="10641816" cy="82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Generated to show per-class prediction quality and identify misclassified samples</a:t>
            </a:r>
            <a:r>
              <a:rPr lang="en-US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20EBDC-D8AA-877F-A537-AA12396D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" y="1120463"/>
            <a:ext cx="10513632" cy="573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3D67-8D3D-EF43-C078-AA944334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MODEL WORKFLOW &amp; prediction</a:t>
            </a:r>
          </a:p>
        </p:txBody>
      </p:sp>
      <p:sp>
        <p:nvSpPr>
          <p:cNvPr id="58" name="Rectangle 46">
            <a:extLst>
              <a:ext uri="{FF2B5EF4-FFF2-40B4-BE49-F238E27FC236}">
                <a16:creationId xmlns:a16="http://schemas.microsoft.com/office/drawing/2014/main" id="{861B0B71-1FEE-81A7-EB1B-D62A23B65C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650972"/>
            <a:ext cx="1069007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A farmer captures an image of a maize leaf using a smartphone.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The image is uploaded to the system, automatically resized to </a:t>
            </a:r>
            <a:r>
              <a:rPr lang="en-US" sz="1800" b="1" dirty="0"/>
              <a:t>224x224</a:t>
            </a:r>
            <a:r>
              <a:rPr lang="en-US" sz="1800" dirty="0"/>
              <a:t>, and normalized.</a:t>
            </a:r>
            <a:endParaRPr lang="en-US" altLang="en-US" sz="1800" dirty="0"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/>
              <a:t>The pre-trained </a:t>
            </a:r>
            <a:r>
              <a:rPr lang="en-US" sz="1800" b="1" dirty="0"/>
              <a:t>EfficientNetB0</a:t>
            </a:r>
            <a:r>
              <a:rPr lang="en-US" sz="1800" dirty="0"/>
              <a:t> model analyzes the processed image.</a:t>
            </a:r>
            <a:endParaRPr lang="en-US" altLang="en-US" sz="1800" dirty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predicts and displays: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 class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 score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uploaded image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lightweight for mobile/desktop use</a:t>
            </a:r>
          </a:p>
        </p:txBody>
      </p:sp>
    </p:spTree>
    <p:extLst>
      <p:ext uri="{BB962C8B-B14F-4D97-AF65-F5344CB8AC3E}">
        <p14:creationId xmlns:p14="http://schemas.microsoft.com/office/powerpoint/2010/main" val="177258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8970-0092-048C-FD07-DF64C4BC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0"/>
            <a:ext cx="10353761" cy="107753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Challenges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solution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99B935-CA9C-E716-E079-CC3FF328B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708316"/>
              </p:ext>
            </p:extLst>
          </p:nvPr>
        </p:nvGraphicFramePr>
        <p:xfrm>
          <a:off x="248991" y="1077532"/>
          <a:ext cx="11694018" cy="5190186"/>
        </p:xfrm>
        <a:graphic>
          <a:graphicData uri="http://schemas.openxmlformats.org/drawingml/2006/table">
            <a:tbl>
              <a:tblPr/>
              <a:tblGrid>
                <a:gridCol w="3898006">
                  <a:extLst>
                    <a:ext uri="{9D8B030D-6E8A-4147-A177-3AD203B41FA5}">
                      <a16:colId xmlns:a16="http://schemas.microsoft.com/office/drawing/2014/main" val="1548457199"/>
                    </a:ext>
                  </a:extLst>
                </a:gridCol>
                <a:gridCol w="3898006">
                  <a:extLst>
                    <a:ext uri="{9D8B030D-6E8A-4147-A177-3AD203B41FA5}">
                      <a16:colId xmlns:a16="http://schemas.microsoft.com/office/drawing/2014/main" val="1832281507"/>
                    </a:ext>
                  </a:extLst>
                </a:gridCol>
                <a:gridCol w="3898006">
                  <a:extLst>
                    <a:ext uri="{9D8B030D-6E8A-4147-A177-3AD203B41FA5}">
                      <a16:colId xmlns:a16="http://schemas.microsoft.com/office/drawing/2014/main" val="325873801"/>
                    </a:ext>
                  </a:extLst>
                </a:gridCol>
              </a:tblGrid>
              <a:tr h="52989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Google Sans Text"/>
                        </a:rPr>
                        <a:t>Challenge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Impact</a:t>
                      </a:r>
                      <a:endParaRPr lang="en-US" sz="16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Google Sans Text"/>
                        </a:rPr>
                        <a:t>Solution Implemented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039830"/>
                  </a:ext>
                </a:extLst>
              </a:tr>
              <a:tr h="155342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Class Imbalance</a:t>
                      </a:r>
                      <a:endParaRPr lang="en-US" sz="24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The imbalance (e.g., Healthy: 164 vs. Leaf Spot: 979) can bias the model toward majority classes.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Strong Data Augmentation</a:t>
                      </a: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 was applied to increase diversity and quantity of samples for minority classes.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973855"/>
                  </a:ext>
                </a:extLst>
              </a:tr>
              <a:tr h="155342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Limited Dataset Size</a:t>
                      </a:r>
                      <a:endParaRPr lang="en-US" sz="24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Can lead to overfitting, resulting in poor performance on new, unseen data.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b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Transfer Learning with EfficientNetB0</a:t>
                      </a:r>
                      <a:r>
                        <a:rPr lang="en-US" sz="160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 was used to leverage features learned from a massive dataset (ImageNet).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50497"/>
                  </a:ext>
                </a:extLst>
              </a:tr>
              <a:tr h="155342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Initial Low Accuracy</a:t>
                      </a:r>
                      <a:endParaRPr lang="en-US" sz="2400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Early training runs showed slow improvement and high loss.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Optimization of hyperparameters, including using </a:t>
                      </a:r>
                      <a:r>
                        <a:rPr lang="en-US" sz="16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Adam optimizer</a:t>
                      </a: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 and </a:t>
                      </a:r>
                      <a:r>
                        <a:rPr lang="en-US" sz="1600" b="1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ReduceLROnPlateau</a:t>
                      </a:r>
                      <a:r>
                        <a:rPr lang="en-US" sz="1600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Google Sans Text"/>
                        </a:rPr>
                        <a:t> callback to fine-tune the learning process.</a:t>
                      </a:r>
                    </a:p>
                  </a:txBody>
                  <a:tcPr marL="101160" marR="101160" marT="67440" marB="67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2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9C16-7877-A723-35FF-4C292E6F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901521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4" name="Streamlit - Google Chrome 2025-12-04 18-52-21">
            <a:hlinkClick r:id="" action="ppaction://media"/>
            <a:extLst>
              <a:ext uri="{FF2B5EF4-FFF2-40B4-BE49-F238E27FC236}">
                <a16:creationId xmlns:a16="http://schemas.microsoft.com/office/drawing/2014/main" id="{C9805D9A-4FE9-647F-6FE2-FCDEFCA0FA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444" y="656824"/>
            <a:ext cx="10353761" cy="5762262"/>
          </a:xfrm>
        </p:spPr>
      </p:pic>
    </p:spTree>
    <p:extLst>
      <p:ext uri="{BB962C8B-B14F-4D97-AF65-F5344CB8AC3E}">
        <p14:creationId xmlns:p14="http://schemas.microsoft.com/office/powerpoint/2010/main" val="25600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1979-B787-AB53-F1E6-032EC112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9838001" cy="90152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FE5A-DC45-4872-F1DD-1A815B066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81825"/>
            <a:ext cx="10353762" cy="560231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Short-Term Goals</a:t>
            </a:r>
          </a:p>
          <a:p>
            <a:pPr marL="0" indent="0">
              <a:buNone/>
            </a:pPr>
            <a:r>
              <a:rPr lang="en-US" b="1" dirty="0"/>
              <a:t>Deployment:</a:t>
            </a:r>
            <a:r>
              <a:rPr lang="en-US" dirty="0"/>
              <a:t> Deploy the model as a user-friendly mobile application or web app for immediate access by farmers.</a:t>
            </a:r>
          </a:p>
          <a:p>
            <a:pPr marL="0" indent="0">
              <a:buNone/>
            </a:pPr>
            <a:r>
              <a:rPr lang="en-US" b="1" dirty="0"/>
              <a:t>Model Refinement:</a:t>
            </a:r>
            <a:r>
              <a:rPr lang="en-US" dirty="0"/>
              <a:t> Fine-tune the </a:t>
            </a:r>
            <a:r>
              <a:rPr lang="en-US" dirty="0" err="1"/>
              <a:t>EfficientNet</a:t>
            </a:r>
            <a:r>
              <a:rPr lang="en-US" dirty="0"/>
              <a:t> layers to further boost overall accuracy and F1-scores.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2D050"/>
                </a:solidFill>
              </a:rPr>
              <a:t>Long-Term Vision</a:t>
            </a:r>
          </a:p>
          <a:p>
            <a:pPr marL="0" indent="0">
              <a:buNone/>
            </a:pPr>
            <a:r>
              <a:rPr lang="en-US" b="1" dirty="0"/>
              <a:t>Add More Diseases:</a:t>
            </a:r>
            <a:r>
              <a:rPr lang="en-US" dirty="0"/>
              <a:t> Expand the classification to include a wider range of maize diseases, pests, and nutrient deficiencies.</a:t>
            </a:r>
          </a:p>
          <a:p>
            <a:pPr marL="0" indent="0">
              <a:buNone/>
            </a:pPr>
            <a:r>
              <a:rPr lang="en-US" b="1" dirty="0"/>
              <a:t>Integrate with IoT/Drones:</a:t>
            </a:r>
            <a:r>
              <a:rPr lang="en-US" dirty="0"/>
              <a:t> Integrate the model with drone or IoT-enabled field monitoring systems for large-scale, automated field scanning and precision agriculture.</a:t>
            </a:r>
          </a:p>
          <a:p>
            <a:pPr marL="0" indent="0">
              <a:buNone/>
            </a:pPr>
            <a:r>
              <a:rPr lang="en-US" b="1" dirty="0"/>
              <a:t>Actionable Advice:</a:t>
            </a:r>
            <a:r>
              <a:rPr lang="en-US" dirty="0"/>
              <a:t> Develop a system to provide customized treatment recommendations based on the detected disease.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46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D347-DE55-2198-DAE8-F29E75F8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210615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mary</a:t>
            </a:r>
            <a:r>
              <a:rPr lang="en-US" dirty="0"/>
              <a:t> &amp; </a:t>
            </a:r>
            <a:r>
              <a:rPr lang="en-US" dirty="0">
                <a:solidFill>
                  <a:srgbClr val="00B050"/>
                </a:solidFill>
              </a:rPr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7D5B5-9C66-B76F-A763-D8553F97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10615"/>
            <a:ext cx="10353762" cy="54091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b="1" u="sng" dirty="0">
                <a:solidFill>
                  <a:schemeClr val="bg1"/>
                </a:solidFill>
              </a:rPr>
              <a:t>Summary of Achievements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Successfully implemented a Deep Learning pipeline for multi-class maize leaf disease classification.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Achieved a high Validation Accuracy of </a:t>
            </a:r>
            <a:r>
              <a:rPr lang="en-US" b="1" dirty="0"/>
              <a:t>~85%</a:t>
            </a:r>
            <a:r>
              <a:rPr lang="en-US" dirty="0"/>
              <a:t> using Transfer Learning with EfficientNetB0.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model can classify </a:t>
            </a:r>
            <a:r>
              <a:rPr lang="en-US" b="1" dirty="0"/>
              <a:t>7 distinct leaf conditions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sz="2800" b="1" u="sng" dirty="0">
                <a:solidFill>
                  <a:schemeClr val="bg1"/>
                </a:solidFill>
              </a:rPr>
              <a:t>Model’s Potential Impact</a:t>
            </a:r>
          </a:p>
          <a:p>
            <a:pPr marL="0" indent="0">
              <a:buNone/>
            </a:pPr>
            <a:r>
              <a:rPr lang="en-US" dirty="0"/>
              <a:t>This project provides a powerful, scalable tool that can contribute directly to: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Increased Crop Yield:</a:t>
            </a:r>
            <a:r>
              <a:rPr lang="en-US" dirty="0"/>
              <a:t> By enabling rapid and accurate disease identification.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Reduced Costs:</a:t>
            </a:r>
            <a:r>
              <a:rPr lang="en-US" dirty="0"/>
              <a:t> By minimizing the use of unnecessary fungicides and pesticides.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Enhanced Food Security:</a:t>
            </a:r>
            <a:r>
              <a:rPr lang="en-US" dirty="0"/>
              <a:t> By protecting a vital global staple crop from widespread failure.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0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957F-0774-7200-D7CB-81E19D5B9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2919211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T</a:t>
            </a:r>
            <a:r>
              <a:rPr lang="en-US" sz="8000" dirty="0">
                <a:solidFill>
                  <a:srgbClr val="00B050"/>
                </a:solidFill>
              </a:rPr>
              <a:t>H</a:t>
            </a:r>
            <a:r>
              <a:rPr lang="en-US" sz="8000" dirty="0">
                <a:solidFill>
                  <a:schemeClr val="bg1"/>
                </a:solidFill>
              </a:rPr>
              <a:t>E</a:t>
            </a:r>
            <a:r>
              <a:rPr lang="en-US" sz="8000" dirty="0"/>
              <a:t> </a:t>
            </a:r>
            <a:r>
              <a:rPr lang="en-US" sz="8000" dirty="0">
                <a:solidFill>
                  <a:schemeClr val="accent1"/>
                </a:solidFill>
              </a:rPr>
              <a:t>E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en-US" sz="8000" dirty="0">
                <a:solidFill>
                  <a:schemeClr val="tx2">
                    <a:lumMod val="50000"/>
                  </a:schemeClr>
                </a:solidFill>
              </a:rPr>
              <a:t>D</a:t>
            </a:r>
            <a:r>
              <a:rPr lang="en-US" sz="8000" dirty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F2DC-13E6-4AC7-7D4A-75ED2FE7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755" y="3631842"/>
            <a:ext cx="4327301" cy="21593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</a:t>
            </a:r>
            <a:r>
              <a:rPr lang="en-US" dirty="0">
                <a:solidFill>
                  <a:srgbClr val="FF0000"/>
                </a:solidFill>
              </a:rPr>
              <a:t>HANK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YOU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ANY </a:t>
            </a:r>
            <a:r>
              <a:rPr lang="en-US" dirty="0">
                <a:solidFill>
                  <a:schemeClr val="bg1"/>
                </a:solidFill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99021012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088E-D9C5-DCEA-EC4E-D7326F58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66" y="0"/>
            <a:ext cx="10353761" cy="24618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Global Challenge</a:t>
            </a:r>
            <a:br>
              <a:rPr lang="en-US" dirty="0"/>
            </a:br>
            <a:br>
              <a:rPr lang="en-US" dirty="0"/>
            </a:br>
            <a:r>
              <a:rPr lang="en-US" sz="2000" u="sng" dirty="0"/>
              <a:t>What is </a:t>
            </a:r>
            <a:r>
              <a:rPr lang="en-US" sz="2000" u="sng" dirty="0">
                <a:solidFill>
                  <a:schemeClr val="accent5"/>
                </a:solidFill>
              </a:rPr>
              <a:t>the</a:t>
            </a:r>
            <a:r>
              <a:rPr lang="en-US" sz="2000" u="sng" dirty="0"/>
              <a:t> Problem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B65C1-C681-43BD-A538-2A6B9A60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468" y="1941342"/>
            <a:ext cx="10718917" cy="5094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Crop diseases and pests severely threaten food security in Kenya.</a:t>
            </a:r>
          </a:p>
          <a:p>
            <a:pPr marL="0" indent="0">
              <a:buNone/>
            </a:pPr>
            <a:r>
              <a:rPr lang="en-US" sz="1800" dirty="0"/>
              <a:t>Maize diseases lead to significant yield losses, directly impacting farm income and regional food supply.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Why Maize is Important</a:t>
            </a:r>
          </a:p>
          <a:p>
            <a:pPr marL="0" indent="0">
              <a:buNone/>
            </a:pPr>
            <a:r>
              <a:rPr lang="en-US" sz="1800" dirty="0"/>
              <a:t>Maize  is the staple crops in Kenya.</a:t>
            </a:r>
          </a:p>
          <a:p>
            <a:pPr marL="0" indent="0">
              <a:buNone/>
            </a:pPr>
            <a:r>
              <a:rPr lang="en-US" sz="1800" dirty="0"/>
              <a:t>It serves as a </a:t>
            </a:r>
            <a:r>
              <a:rPr lang="en-US" sz="1800" dirty="0">
                <a:solidFill>
                  <a:srgbClr val="00B050"/>
                </a:solidFill>
              </a:rPr>
              <a:t>primary</a:t>
            </a:r>
            <a:r>
              <a:rPr lang="en-US" sz="1800" dirty="0"/>
              <a:t> source of food and livestock feed across Kenya and even globally.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Why does Automated Detection Matters?</a:t>
            </a:r>
          </a:p>
          <a:p>
            <a:pPr marL="0" indent="0">
              <a:buNone/>
            </a:pPr>
            <a:r>
              <a:rPr lang="en-US" dirty="0"/>
              <a:t>Traditional diagnosis is </a:t>
            </a:r>
            <a:r>
              <a:rPr lang="en-US" dirty="0">
                <a:solidFill>
                  <a:srgbClr val="00B0F0"/>
                </a:solidFill>
              </a:rPr>
              <a:t>slow, manual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requires expert knowledge.</a:t>
            </a:r>
          </a:p>
          <a:p>
            <a:pPr marL="0" indent="0">
              <a:buNone/>
            </a:pPr>
            <a:r>
              <a:rPr lang="en-US" dirty="0"/>
              <a:t>Automated detection provides farmers with </a:t>
            </a:r>
            <a:r>
              <a:rPr lang="en-US" b="1" dirty="0">
                <a:solidFill>
                  <a:srgbClr val="00B050"/>
                </a:solidFill>
              </a:rPr>
              <a:t>fast, accurate, and early</a:t>
            </a:r>
            <a:r>
              <a:rPr lang="en-US" dirty="0">
                <a:solidFill>
                  <a:srgbClr val="00B050"/>
                </a:solidFill>
              </a:rPr>
              <a:t> identification</a:t>
            </a:r>
            <a:r>
              <a:rPr lang="en-US" dirty="0"/>
              <a:t>, enabling timely intervention.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5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677F-48EA-1181-FC9E-BBFEA5BA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15910"/>
            <a:ext cx="10353761" cy="20518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KEY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1E20-7015-8F32-166A-379EF298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28" y="1790163"/>
            <a:ext cx="10869769" cy="49583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C000"/>
                </a:solidFill>
              </a:rPr>
              <a:t>Detect Maize Leaf Diseases Automatically </a:t>
            </a:r>
          </a:p>
          <a:p>
            <a:pPr marL="0" indent="0">
              <a:buNone/>
            </a:pPr>
            <a:r>
              <a:rPr lang="en-US" dirty="0"/>
              <a:t>Develop a robust Deep Learning model to identify various pathologies from leaf images.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FFC000"/>
                </a:solidFill>
              </a:rPr>
              <a:t>Improve Accuracy and Speed</a:t>
            </a:r>
          </a:p>
          <a:p>
            <a:pPr marL="0" indent="0">
              <a:buNone/>
            </a:pPr>
            <a:r>
              <a:rPr lang="en-US" dirty="0"/>
              <a:t> Leverage state-of-the-art Convolutional Neural Networks (CNNs) to surpass traditional diagnostic methods in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FFC000"/>
                </a:solidFill>
              </a:rPr>
              <a:t>Assist Farmers with Early Identification</a:t>
            </a:r>
          </a:p>
          <a:p>
            <a:pPr marL="0" indent="0">
              <a:buNone/>
            </a:pPr>
            <a:r>
              <a:rPr lang="en-US" dirty="0"/>
              <a:t> Create a tool that can be deployed for real-time monitoring and early warning, minimizing crop loss.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04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C32F-F243-7DD5-B242-A60A2911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6310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MAIN &amp; SPECIFIC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B32-5F62-1425-FCF7-EC992AFB2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69" y="1252470"/>
            <a:ext cx="10634262" cy="5341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00B0F0"/>
                </a:solidFill>
              </a:rPr>
              <a:t>Main Objective</a:t>
            </a:r>
          </a:p>
          <a:p>
            <a:pPr marL="0" indent="0">
              <a:buNone/>
            </a:pPr>
            <a:r>
              <a:rPr lang="en-US" dirty="0"/>
              <a:t>To develop a deep-learning-based model to detect and classify maize leaf diseases.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00B0F0"/>
                </a:solidFill>
              </a:rPr>
              <a:t>Specific Objectives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Build a clean maize disease image dataset.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Apply </a:t>
            </a:r>
            <a:r>
              <a:rPr lang="en-US" sz="1800" dirty="0" err="1"/>
              <a:t>EfficientNet</a:t>
            </a:r>
            <a:r>
              <a:rPr lang="en-US" sz="1800" dirty="0"/>
              <a:t> for feature extraction.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Train and evaluate a deep learning classification model.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800" dirty="0"/>
              <a:t>Deploy the model using a Streamlit web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00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DBC2-C9B0-3930-1441-1E095F25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159099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MULTI-CLASS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9442A1-A59A-E9D2-16B8-6D711DA21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293099"/>
              </p:ext>
            </p:extLst>
          </p:nvPr>
        </p:nvGraphicFramePr>
        <p:xfrm>
          <a:off x="1648495" y="1159099"/>
          <a:ext cx="9221274" cy="2997772"/>
        </p:xfrm>
        <a:graphic>
          <a:graphicData uri="http://schemas.openxmlformats.org/drawingml/2006/table">
            <a:tbl>
              <a:tblPr/>
              <a:tblGrid>
                <a:gridCol w="4262389">
                  <a:extLst>
                    <a:ext uri="{9D8B030D-6E8A-4147-A177-3AD203B41FA5}">
                      <a16:colId xmlns:a16="http://schemas.microsoft.com/office/drawing/2014/main" val="46897336"/>
                    </a:ext>
                  </a:extLst>
                </a:gridCol>
                <a:gridCol w="4958885">
                  <a:extLst>
                    <a:ext uri="{9D8B030D-6E8A-4147-A177-3AD203B41FA5}">
                      <a16:colId xmlns:a16="http://schemas.microsoft.com/office/drawing/2014/main" val="3091824420"/>
                    </a:ext>
                  </a:extLst>
                </a:gridCol>
              </a:tblGrid>
              <a:tr h="602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Statistic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07017"/>
                  </a:ext>
                </a:extLst>
              </a:tr>
              <a:tr h="602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Source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Collected Images (Kaggle)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23243"/>
                  </a:ext>
                </a:extLst>
              </a:tr>
              <a:tr h="602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Total Images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5,287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files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495053"/>
                  </a:ext>
                </a:extLst>
              </a:tr>
              <a:tr h="58856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Image Size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224 x 224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 pixels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57569"/>
                  </a:ext>
                </a:extLst>
              </a:tr>
              <a:tr h="602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Total Classes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7 Disease and Health Categories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5584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F7EA06-A077-4DD5-37C1-053B51ADFEBD}"/>
              </a:ext>
            </a:extLst>
          </p:cNvPr>
          <p:cNvSpPr txBox="1"/>
          <p:nvPr/>
        </p:nvSpPr>
        <p:spPr>
          <a:xfrm>
            <a:off x="1648495" y="4842456"/>
            <a:ext cx="8019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Link to Kaggle Dataset: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https://www.kaggle.com/datasets/nirmalsankalana/crop-pest-and-disease-detection?select=Cashew+anthracnose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C867-38F8-A9F3-660A-48EAACD2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4445"/>
            <a:ext cx="10353761" cy="132632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Class distribution (7 classes)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2145EA-CF8C-3E4B-16D7-262565E5C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999918"/>
              </p:ext>
            </p:extLst>
          </p:nvPr>
        </p:nvGraphicFramePr>
        <p:xfrm>
          <a:off x="913882" y="2197834"/>
          <a:ext cx="10353674" cy="3413760"/>
        </p:xfrm>
        <a:graphic>
          <a:graphicData uri="http://schemas.openxmlformats.org/drawingml/2006/table">
            <a:tbl>
              <a:tblPr/>
              <a:tblGrid>
                <a:gridCol w="5176837">
                  <a:extLst>
                    <a:ext uri="{9D8B030D-6E8A-4147-A177-3AD203B41FA5}">
                      <a16:colId xmlns:a16="http://schemas.microsoft.com/office/drawing/2014/main" val="1586232080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2507483158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CLASS NAME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rgbClr val="002060"/>
                          </a:solidFill>
                          <a:effectLst/>
                          <a:latin typeface="Google Sans Text"/>
                        </a:rPr>
                        <a:t>TRAINING COUNT</a:t>
                      </a:r>
                      <a:endParaRPr lang="en-US" sz="1800" dirty="0">
                        <a:solidFill>
                          <a:srgbClr val="002060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70048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leaf spot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979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 (Largest Class)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600974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leaf blight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782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796757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streak virus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772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771501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leaf beetle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750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02017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grasshoper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547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32928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fall armyworm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236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727405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Google Sans Text"/>
                        </a:rPr>
                        <a:t>Maize healthy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8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164</a:t>
                      </a: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Google Sans Text"/>
                        </a:rPr>
                        <a:t> (Smallest Class)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7615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41335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C758-A8B3-C993-16E2-CCC5A915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447" y="720982"/>
            <a:ext cx="9001462" cy="1758436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FB338-5790-7953-AA8B-5C5E31189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388" y="4236557"/>
            <a:ext cx="9001462" cy="1655762"/>
          </a:xfrm>
        </p:spPr>
        <p:txBody>
          <a:bodyPr/>
          <a:lstStyle/>
          <a:p>
            <a:r>
              <a:rPr kumimoji="0" lang="en-US" sz="34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Bookman Old Style" panose="02050604050505020204"/>
                <a:ea typeface="+mj-ea"/>
                <a:cs typeface="+mj-cs"/>
              </a:rPr>
              <a:t>DEEP LEARNING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5850-69CD-A815-1E6D-28096F2C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03030"/>
            <a:ext cx="10353761" cy="166137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Model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EF521-AC39-A0CB-1BCA-B87D524A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13" y="1094703"/>
            <a:ext cx="5718219" cy="55636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Using </a:t>
            </a:r>
            <a:r>
              <a:rPr lang="en-US" b="1" dirty="0"/>
              <a:t>EfficientNetB0</a:t>
            </a:r>
            <a:r>
              <a:rPr lang="en-US" dirty="0"/>
              <a:t> (transfer learning)</a:t>
            </a:r>
          </a:p>
          <a:p>
            <a:pPr>
              <a:buNone/>
            </a:pPr>
            <a:r>
              <a:rPr lang="en-US" b="1" dirty="0"/>
              <a:t>Architecture Highlights: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Pretrained on ImageNet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Uses compound scaling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Very efficient on mobile/edge devices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Added custom classifier head: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GlobalAveragePooling2D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Dense(256,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Dropout(0.5)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Dense(3, 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D57B7-6A62-8AA7-5126-264CDFA19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25" y="1094702"/>
            <a:ext cx="6538175" cy="54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66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E5AD-7528-4354-CAC1-F80FA2F5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Image Preprocessing &amp;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1D01-4945-87AB-B7A9-CC42E71B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Preprocessing: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/>
              <a:t>Image resizing to </a:t>
            </a:r>
            <a:r>
              <a:rPr lang="en-US" sz="1800" b="1" dirty="0"/>
              <a:t>224x224</a:t>
            </a:r>
            <a:r>
              <a:rPr lang="en-US" sz="1800" dirty="0"/>
              <a:t> and normalization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Strong Data Augmentation: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1800" dirty="0"/>
              <a:t>Applied random transformations to artificially expand the dataset and improve model robustness.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Horizontal Flip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Random Rotation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Random Zoom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Random Contrast &amp; Brightness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D49EF-9475-AA9C-B366-2B6EEBE2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18" y="3943632"/>
            <a:ext cx="6503831" cy="24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357</TotalTime>
  <Words>915</Words>
  <Application>Microsoft Office PowerPoint</Application>
  <PresentationFormat>Widescreen</PresentationFormat>
  <Paragraphs>148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Bookman Old Style</vt:lpstr>
      <vt:lpstr>Google Sans Text</vt:lpstr>
      <vt:lpstr>Rockwell</vt:lpstr>
      <vt:lpstr>Wingdings</vt:lpstr>
      <vt:lpstr>Damask</vt:lpstr>
      <vt:lpstr>Maize Leaf Disease Classification using Deep Learning </vt:lpstr>
      <vt:lpstr>The Global Challenge  What is the Problem? </vt:lpstr>
      <vt:lpstr>KEY PROJECT GOALS</vt:lpstr>
      <vt:lpstr>MAIN &amp; SPECIFIC OBJECTIVES</vt:lpstr>
      <vt:lpstr>MULTI-CLASS DATASET</vt:lpstr>
      <vt:lpstr>Class distribution (7 classes)</vt:lpstr>
      <vt:lpstr>METHODOLOGY</vt:lpstr>
      <vt:lpstr>Model Architecture </vt:lpstr>
      <vt:lpstr>Image Preprocessing &amp; Augmentation</vt:lpstr>
      <vt:lpstr>Training details</vt:lpstr>
      <vt:lpstr>EVALUATION METRICS</vt:lpstr>
      <vt:lpstr>Evaluation visuals</vt:lpstr>
      <vt:lpstr>Confusion Matrix</vt:lpstr>
      <vt:lpstr>MODEL WORKFLOW &amp; prediction</vt:lpstr>
      <vt:lpstr>Challenges &amp; solution</vt:lpstr>
      <vt:lpstr>DEmo</vt:lpstr>
      <vt:lpstr>Future work</vt:lpstr>
      <vt:lpstr>Summary &amp; impact</vt:lpstr>
      <vt:lpstr>THE END!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kiptoo</dc:creator>
  <cp:lastModifiedBy>alvin kiptoo</cp:lastModifiedBy>
  <cp:revision>2</cp:revision>
  <dcterms:created xsi:type="dcterms:W3CDTF">2025-12-04T13:11:58Z</dcterms:created>
  <dcterms:modified xsi:type="dcterms:W3CDTF">2025-12-04T19:35:19Z</dcterms:modified>
</cp:coreProperties>
</file>